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258" r:id="rId3"/>
    <p:sldId id="318" r:id="rId4"/>
    <p:sldId id="332" r:id="rId5"/>
    <p:sldId id="342" r:id="rId6"/>
    <p:sldId id="319" r:id="rId7"/>
    <p:sldId id="340" r:id="rId8"/>
    <p:sldId id="343" r:id="rId9"/>
    <p:sldId id="333" r:id="rId10"/>
    <p:sldId id="338" r:id="rId11"/>
    <p:sldId id="339" r:id="rId12"/>
    <p:sldId id="320" r:id="rId13"/>
    <p:sldId id="341" r:id="rId14"/>
  </p:sldIdLst>
  <p:sldSz cx="9144000" cy="5143500" type="screen16x9"/>
  <p:notesSz cx="6858000" cy="9144000"/>
  <p:embeddedFontLst>
    <p:embeddedFont>
      <p:font typeface="Red Hat Display" panose="02020500000000000000" charset="0"/>
      <p:regular r:id="rId16"/>
      <p:bold r:id="rId17"/>
      <p:italic r:id="rId18"/>
      <p:boldItalic r:id="rId19"/>
    </p:embeddedFont>
    <p:embeddedFont>
      <p:font typeface="標楷體" panose="03000509000000000000" pitchFamily="65" charset="-12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A53BCB-A094-4659-AF05-A453884869B7}">
  <a:tblStyle styleId="{DDA53BCB-A094-4659-AF05-A453884869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6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4420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57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fb8d6ea64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fb8d6ea64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290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267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62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1661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fb8d6ea6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fb8d6ea6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925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481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249400" y="3417925"/>
            <a:ext cx="46452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828800"/>
            <a:ext cx="5687700" cy="2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1741175" y="1606125"/>
            <a:ext cx="5660100" cy="13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1741225" y="3108650"/>
            <a:ext cx="56601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subTitle" idx="1"/>
          </p:nvPr>
        </p:nvSpPr>
        <p:spPr>
          <a:xfrm>
            <a:off x="5809650" y="533323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title"/>
          </p:nvPr>
        </p:nvSpPr>
        <p:spPr>
          <a:xfrm>
            <a:off x="713100" y="2053950"/>
            <a:ext cx="25785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title" idx="2" hasCustomPrompt="1"/>
          </p:nvPr>
        </p:nvSpPr>
        <p:spPr>
          <a:xfrm>
            <a:off x="4811028" y="8170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1" name="Google Shape;51;p16"/>
          <p:cNvSpPr txBox="1">
            <a:spLocks noGrp="1"/>
          </p:cNvSpPr>
          <p:nvPr>
            <p:ph type="subTitle" idx="3"/>
          </p:nvPr>
        </p:nvSpPr>
        <p:spPr>
          <a:xfrm>
            <a:off x="5809650" y="854858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title" idx="4" hasCustomPrompt="1"/>
          </p:nvPr>
        </p:nvSpPr>
        <p:spPr>
          <a:xfrm>
            <a:off x="4811028" y="18495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3" name="Google Shape;53;p16"/>
          <p:cNvSpPr txBox="1">
            <a:spLocks noGrp="1"/>
          </p:cNvSpPr>
          <p:nvPr>
            <p:ph type="title" idx="5" hasCustomPrompt="1"/>
          </p:nvPr>
        </p:nvSpPr>
        <p:spPr>
          <a:xfrm>
            <a:off x="4811028" y="289172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6"/>
          <p:cNvSpPr txBox="1">
            <a:spLocks noGrp="1"/>
          </p:cNvSpPr>
          <p:nvPr>
            <p:ph type="title" idx="6" hasCustomPrompt="1"/>
          </p:nvPr>
        </p:nvSpPr>
        <p:spPr>
          <a:xfrm>
            <a:off x="4811028" y="3938075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5" name="Google Shape;55;p16"/>
          <p:cNvSpPr txBox="1">
            <a:spLocks noGrp="1"/>
          </p:cNvSpPr>
          <p:nvPr>
            <p:ph type="subTitle" idx="7"/>
          </p:nvPr>
        </p:nvSpPr>
        <p:spPr>
          <a:xfrm>
            <a:off x="5809650" y="1573814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subTitle" idx="8"/>
          </p:nvPr>
        </p:nvSpPr>
        <p:spPr>
          <a:xfrm>
            <a:off x="5809650" y="1897449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ubTitle" idx="9"/>
          </p:nvPr>
        </p:nvSpPr>
        <p:spPr>
          <a:xfrm>
            <a:off x="5809650" y="2615506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subTitle" idx="13"/>
          </p:nvPr>
        </p:nvSpPr>
        <p:spPr>
          <a:xfrm>
            <a:off x="5809650" y="2939141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4"/>
          </p:nvPr>
        </p:nvSpPr>
        <p:spPr>
          <a:xfrm>
            <a:off x="5809650" y="3657198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5"/>
          </p:nvPr>
        </p:nvSpPr>
        <p:spPr>
          <a:xfrm>
            <a:off x="5809650" y="3980833"/>
            <a:ext cx="25419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3954750" y="988900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168450" y="3111825"/>
            <a:ext cx="2807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212800" y="1656400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226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300" y="628525"/>
            <a:ext cx="770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300" y="1152475"/>
            <a:ext cx="7703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○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■"/>
              <a:def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9" r:id="rId3"/>
    <p:sldLayoutId id="2147483660" r:id="rId4"/>
    <p:sldLayoutId id="2147483661" r:id="rId5"/>
    <p:sldLayoutId id="2147483662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>
            <a:spLocks noGrp="1"/>
          </p:cNvSpPr>
          <p:nvPr>
            <p:ph type="ctrTitle"/>
          </p:nvPr>
        </p:nvSpPr>
        <p:spPr>
          <a:xfrm>
            <a:off x="1042827" y="762404"/>
            <a:ext cx="7448027" cy="2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深度學習</a:t>
            </a:r>
            <a:r>
              <a:rPr lang="en-US" altLang="zh-TW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影像辨識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050948" y="3004459"/>
            <a:ext cx="3431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endParaRPr lang="en-US" altLang="zh-TW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林耀鈴</a:t>
            </a:r>
            <a:r>
              <a:rPr lang="en-US" altLang="zh-TW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教授</a:t>
            </a:r>
            <a:endParaRPr lang="en-US" altLang="zh-TW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br>
              <a:rPr lang="en-US" altLang="zh-TW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學生</a:t>
            </a:r>
            <a:endParaRPr lang="en-US" altLang="zh-TW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唐永信</a:t>
            </a:r>
            <a:r>
              <a:rPr lang="en-US" altLang="zh-TW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廖裕乾</a:t>
            </a:r>
            <a:r>
              <a:rPr lang="en-US" altLang="zh-TW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何冠霖</a:t>
            </a:r>
            <a:r>
              <a:rPr lang="en-US" altLang="zh-TW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梁哲綸</a:t>
            </a:r>
            <a:endParaRPr lang="en-US" altLang="zh-TW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zh-TW" alt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209505" y="1353242"/>
            <a:ext cx="33267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輸入原圖並利用</a:t>
            </a:r>
            <a:r>
              <a:rPr lang="en-US" altLang="zh-TW" sz="16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Dlib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抓取到輪廓後，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78" y="1938020"/>
            <a:ext cx="1677162" cy="17411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209505" y="3679170"/>
            <a:ext cx="66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2324" r="13619"/>
          <a:stretch/>
        </p:blipFill>
        <p:spPr>
          <a:xfrm>
            <a:off x="4529480" y="1938017"/>
            <a:ext cx="1934909" cy="174115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4667866" y="3679167"/>
            <a:ext cx="173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Dlib</a:t>
            </a:r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抓取輪廓</a:t>
            </a:r>
          </a:p>
        </p:txBody>
      </p:sp>
    </p:spTree>
    <p:extLst>
      <p:ext uri="{BB962C8B-B14F-4D97-AF65-F5344CB8AC3E}">
        <p14:creationId xmlns:p14="http://schemas.microsoft.com/office/powerpoint/2010/main" val="289553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99" y="1421378"/>
            <a:ext cx="1741150" cy="17411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14" y="1421378"/>
            <a:ext cx="1741150" cy="17411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48" y="1421379"/>
            <a:ext cx="1741150" cy="17411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948" y="3162528"/>
            <a:ext cx="1741150" cy="17411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3" y="2219964"/>
            <a:ext cx="1741150" cy="1741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90" y="3090539"/>
            <a:ext cx="1741150" cy="17411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32" y="3162528"/>
            <a:ext cx="1741150" cy="174115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4930906" y="4462357"/>
            <a:ext cx="165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加入正旋轉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6871848" y="4462357"/>
            <a:ext cx="165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隨機挖空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2989964" y="4462357"/>
            <a:ext cx="165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加入負旋轉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1123127" y="3961114"/>
            <a:ext cx="178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加入胡椒鹽雜訊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989964" y="2745927"/>
            <a:ext cx="165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Dilation</a:t>
            </a:r>
            <a:endParaRPr lang="zh-TW" altLang="en-US" sz="1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746536" y="2745927"/>
            <a:ext cx="165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Erosion</a:t>
            </a:r>
            <a:endParaRPr lang="zh-TW" altLang="en-US" sz="1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487686" y="2744926"/>
            <a:ext cx="165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加入高斯雜訊</a:t>
            </a:r>
          </a:p>
        </p:txBody>
      </p:sp>
      <p:sp>
        <p:nvSpPr>
          <p:cNvPr id="18" name="矩形 17"/>
          <p:cNvSpPr/>
          <p:nvPr/>
        </p:nvSpPr>
        <p:spPr>
          <a:xfrm>
            <a:off x="1765346" y="1017611"/>
            <a:ext cx="61650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我們再將得到的輪廓圖加上不同等級的雜訊或挖空，最後將其訓練。</a:t>
            </a:r>
          </a:p>
        </p:txBody>
      </p:sp>
    </p:spTree>
    <p:extLst>
      <p:ext uri="{BB962C8B-B14F-4D97-AF65-F5344CB8AC3E}">
        <p14:creationId xmlns:p14="http://schemas.microsoft.com/office/powerpoint/2010/main" val="3200164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2287021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619521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316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2940" y="789521"/>
            <a:ext cx="2189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Demo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BE4FC7B0-F689-42E5-BC51-E27C50A81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3" y="1476547"/>
            <a:ext cx="7508081" cy="27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3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 txBox="1">
            <a:spLocks noGrp="1"/>
          </p:cNvSpPr>
          <p:nvPr>
            <p:ph type="title"/>
          </p:nvPr>
        </p:nvSpPr>
        <p:spPr>
          <a:xfrm>
            <a:off x="1104986" y="1894949"/>
            <a:ext cx="1215592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68" name="Google Shape;1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408" y="1145726"/>
            <a:ext cx="777150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6915">
            <a:off x="4565408" y="3222513"/>
            <a:ext cx="777151" cy="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408" y="2196056"/>
            <a:ext cx="777150" cy="7960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6"/>
          <p:cNvSpPr txBox="1">
            <a:spLocks noGrp="1"/>
          </p:cNvSpPr>
          <p:nvPr>
            <p:ph type="title" idx="2"/>
          </p:nvPr>
        </p:nvSpPr>
        <p:spPr>
          <a:xfrm>
            <a:off x="4650161" y="1333492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 idx="4"/>
          </p:nvPr>
        </p:nvSpPr>
        <p:spPr>
          <a:xfrm>
            <a:off x="4650161" y="2366042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6" name="Google Shape;176;p36"/>
          <p:cNvSpPr txBox="1">
            <a:spLocks noGrp="1"/>
          </p:cNvSpPr>
          <p:nvPr>
            <p:ph type="title" idx="5"/>
          </p:nvPr>
        </p:nvSpPr>
        <p:spPr>
          <a:xfrm>
            <a:off x="4650161" y="3408192"/>
            <a:ext cx="603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36"/>
          <p:cNvSpPr txBox="1">
            <a:spLocks noGrp="1"/>
          </p:cNvSpPr>
          <p:nvPr>
            <p:ph type="subTitle" idx="9"/>
          </p:nvPr>
        </p:nvSpPr>
        <p:spPr>
          <a:xfrm>
            <a:off x="5584028" y="1328508"/>
            <a:ext cx="290808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altLang="zh-TW" sz="2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U-Net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2" name="Google Shape;182;p36"/>
          <p:cNvSpPr txBox="1">
            <a:spLocks noGrp="1"/>
          </p:cNvSpPr>
          <p:nvPr>
            <p:ph type="subTitle" idx="14"/>
          </p:nvPr>
        </p:nvSpPr>
        <p:spPr>
          <a:xfrm>
            <a:off x="5584028" y="3421250"/>
            <a:ext cx="18744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Demo</a:t>
            </a:r>
            <a:endParaRPr sz="280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70408" y="2664342"/>
            <a:ext cx="12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ＣＯＮＴＥＮＴ</a:t>
            </a:r>
          </a:p>
        </p:txBody>
      </p:sp>
      <p:sp>
        <p:nvSpPr>
          <p:cNvPr id="17" name="Google Shape;180;p36"/>
          <p:cNvSpPr txBox="1">
            <a:spLocks noGrp="1"/>
          </p:cNvSpPr>
          <p:nvPr>
            <p:ph type="subTitle" idx="9"/>
          </p:nvPr>
        </p:nvSpPr>
        <p:spPr>
          <a:xfrm>
            <a:off x="5584028" y="2325284"/>
            <a:ext cx="2908089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實作方法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2287021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U-Net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介紹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619521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545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677" y="1751755"/>
            <a:ext cx="1677162" cy="17411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96704" y="3492902"/>
            <a:ext cx="66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原圖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2324" r="13619"/>
          <a:stretch/>
        </p:blipFill>
        <p:spPr>
          <a:xfrm>
            <a:off x="3716679" y="1751752"/>
            <a:ext cx="1934909" cy="17411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816140" y="3492902"/>
            <a:ext cx="173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Dlib</a:t>
            </a:r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抓取輪廓</a:t>
            </a:r>
          </a:p>
        </p:txBody>
      </p:sp>
      <p:sp>
        <p:nvSpPr>
          <p:cNvPr id="9" name="矩形 8"/>
          <p:cNvSpPr/>
          <p:nvPr/>
        </p:nvSpPr>
        <p:spPr>
          <a:xfrm>
            <a:off x="192940" y="789521"/>
            <a:ext cx="2189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Dlib</a:t>
            </a:r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的應用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77" y="1751752"/>
            <a:ext cx="1741150" cy="1741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5687974" y="3492902"/>
            <a:ext cx="2123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繪製出特徵圖</a:t>
            </a:r>
          </a:p>
        </p:txBody>
      </p:sp>
    </p:spTree>
    <p:extLst>
      <p:ext uri="{BB962C8B-B14F-4D97-AF65-F5344CB8AC3E}">
        <p14:creationId xmlns:p14="http://schemas.microsoft.com/office/powerpoint/2010/main" val="299432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7069" y="898818"/>
            <a:ext cx="54746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U-net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前半部分就是特徵提取，後半部分是上取樣。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在一些資料或文獻中把這種結構叫做編碼器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解碼器結構，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編碼器使用標準捲積層，解碼器則是使用反捲積和一個最終捲積層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014" t="1666"/>
          <a:stretch/>
        </p:blipFill>
        <p:spPr>
          <a:xfrm>
            <a:off x="2174579" y="2065867"/>
            <a:ext cx="5699587" cy="31538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2940" y="789521"/>
            <a:ext cx="10855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U-net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428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>
            <a:spLocks noGrp="1"/>
          </p:cNvSpPr>
          <p:nvPr>
            <p:ph type="title" idx="2"/>
          </p:nvPr>
        </p:nvSpPr>
        <p:spPr>
          <a:xfrm>
            <a:off x="2212800" y="2287021"/>
            <a:ext cx="4718400" cy="14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實作方法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3954750" y="1619521"/>
            <a:ext cx="12345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185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51" y="789521"/>
            <a:ext cx="3402336" cy="3402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92940" y="789521"/>
            <a:ext cx="2189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圖片正規化</a:t>
            </a:r>
          </a:p>
        </p:txBody>
      </p:sp>
    </p:spTree>
    <p:extLst>
      <p:ext uri="{BB962C8B-B14F-4D97-AF65-F5344CB8AC3E}">
        <p14:creationId xmlns:p14="http://schemas.microsoft.com/office/powerpoint/2010/main" val="112084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7" t="24823" r="24689" b="24661"/>
          <a:stretch/>
        </p:blipFill>
        <p:spPr>
          <a:xfrm>
            <a:off x="3640667" y="1735667"/>
            <a:ext cx="1727200" cy="1718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192940" y="789521"/>
            <a:ext cx="2189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圖片正規化</a:t>
            </a:r>
          </a:p>
        </p:txBody>
      </p:sp>
    </p:spTree>
    <p:extLst>
      <p:ext uri="{BB962C8B-B14F-4D97-AF65-F5344CB8AC3E}">
        <p14:creationId xmlns:p14="http://schemas.microsoft.com/office/powerpoint/2010/main" val="78156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個人, 室內 的圖片&#10;&#10;自動產生的描述">
            <a:extLst>
              <a:ext uri="{FF2B5EF4-FFF2-40B4-BE49-F238E27FC236}">
                <a16:creationId xmlns:a16="http://schemas.microsoft.com/office/drawing/2014/main" id="{CB6A9253-0E6A-492F-81FB-E4A04039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62" y="1675018"/>
            <a:ext cx="6300788" cy="23546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2940" y="789521"/>
            <a:ext cx="2189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圖片正規化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598334" y="4123267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攝影機讀入畫面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5435601" y="4123267"/>
            <a:ext cx="231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經</a:t>
            </a:r>
            <a:r>
              <a:rPr lang="en-US" altLang="zh-TW" sz="1800" b="1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Dlib</a:t>
            </a:r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繪製成特徵圖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820334" y="4123267"/>
            <a:ext cx="133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正規化後</a:t>
            </a:r>
          </a:p>
        </p:txBody>
      </p:sp>
    </p:spTree>
    <p:extLst>
      <p:ext uri="{BB962C8B-B14F-4D97-AF65-F5344CB8AC3E}">
        <p14:creationId xmlns:p14="http://schemas.microsoft.com/office/powerpoint/2010/main" val="403630548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 Background Present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EE1EB"/>
      </a:accent1>
      <a:accent2>
        <a:srgbClr val="32BBCA"/>
      </a:accent2>
      <a:accent3>
        <a:srgbClr val="298DBF"/>
      </a:accent3>
      <a:accent4>
        <a:srgbClr val="1E5F7F"/>
      </a:accent4>
      <a:accent5>
        <a:srgbClr val="6EE1EB"/>
      </a:accent5>
      <a:accent6>
        <a:srgbClr val="32BB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182</Words>
  <Application>Microsoft Office PowerPoint</Application>
  <PresentationFormat>如螢幕大小 (16:9)</PresentationFormat>
  <Paragraphs>46</Paragraphs>
  <Slides>13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Red Hat Display</vt:lpstr>
      <vt:lpstr>Arial</vt:lpstr>
      <vt:lpstr>標楷體</vt:lpstr>
      <vt:lpstr>Brush Background Presentation by Slidesgo</vt:lpstr>
      <vt:lpstr>深度學習-影像辨識</vt:lpstr>
      <vt:lpstr>目錄</vt:lpstr>
      <vt:lpstr>U-Net 介紹</vt:lpstr>
      <vt:lpstr>PowerPoint 簡報</vt:lpstr>
      <vt:lpstr>PowerPoint 簡報</vt:lpstr>
      <vt:lpstr>實作方法</vt:lpstr>
      <vt:lpstr>PowerPoint 簡報</vt:lpstr>
      <vt:lpstr>PowerPoint 簡報</vt:lpstr>
      <vt:lpstr>PowerPoint 簡報</vt:lpstr>
      <vt:lpstr>PowerPoint 簡報</vt:lpstr>
      <vt:lpstr>PowerPoint 簡報</vt:lpstr>
      <vt:lpstr>Demo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110-1 專題口試(二）</dc:title>
  <cp:lastModifiedBy>唐永信</cp:lastModifiedBy>
  <cp:revision>83</cp:revision>
  <dcterms:modified xsi:type="dcterms:W3CDTF">2021-12-16T14:18:32Z</dcterms:modified>
</cp:coreProperties>
</file>